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0" r:id="rId1"/>
  </p:sldMasterIdLst>
  <p:notesMasterIdLst>
    <p:notesMasterId r:id="rId35"/>
  </p:notesMasterIdLst>
  <p:sldIdLst>
    <p:sldId id="289" r:id="rId2"/>
    <p:sldId id="328" r:id="rId3"/>
    <p:sldId id="283" r:id="rId4"/>
    <p:sldId id="308" r:id="rId5"/>
    <p:sldId id="256" r:id="rId6"/>
    <p:sldId id="294" r:id="rId7"/>
    <p:sldId id="298" r:id="rId8"/>
    <p:sldId id="296" r:id="rId9"/>
    <p:sldId id="292" r:id="rId10"/>
    <p:sldId id="293" r:id="rId11"/>
    <p:sldId id="325" r:id="rId12"/>
    <p:sldId id="301" r:id="rId13"/>
    <p:sldId id="302" r:id="rId14"/>
    <p:sldId id="339" r:id="rId15"/>
    <p:sldId id="310" r:id="rId16"/>
    <p:sldId id="314" r:id="rId17"/>
    <p:sldId id="305" r:id="rId18"/>
    <p:sldId id="304" r:id="rId19"/>
    <p:sldId id="340" r:id="rId20"/>
    <p:sldId id="312" r:id="rId21"/>
    <p:sldId id="311" r:id="rId22"/>
    <p:sldId id="323" r:id="rId23"/>
    <p:sldId id="321" r:id="rId24"/>
    <p:sldId id="341" r:id="rId25"/>
    <p:sldId id="337" r:id="rId26"/>
    <p:sldId id="338" r:id="rId27"/>
    <p:sldId id="342" r:id="rId28"/>
    <p:sldId id="333" r:id="rId29"/>
    <p:sldId id="332" r:id="rId30"/>
    <p:sldId id="322" r:id="rId31"/>
    <p:sldId id="331" r:id="rId32"/>
    <p:sldId id="267" r:id="rId33"/>
    <p:sldId id="309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Source Sans Pro" panose="020B0503030403020204" pitchFamily="34" charset="0"/>
      <p:regular r:id="rId40"/>
      <p:bold r:id="rId41"/>
      <p:italic r:id="rId42"/>
      <p:boldItalic r:id="rId43"/>
    </p:embeddedFont>
    <p:embeddedFont>
      <p:font typeface="Source Sans Pro Semibold" panose="020B0603030403020204" pitchFamily="34" charset="0"/>
      <p:bold r:id="rId44"/>
      <p:boldItalic r:id="rId4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0B2"/>
    <a:srgbClr val="243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6500" autoAdjust="0"/>
  </p:normalViewPr>
  <p:slideViewPr>
    <p:cSldViewPr>
      <p:cViewPr varScale="1">
        <p:scale>
          <a:sx n="96" d="100"/>
          <a:sy n="96" d="100"/>
        </p:scale>
        <p:origin x="6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725D-8BDE-44D3-9657-59D162C617C7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46ED2-515E-4CCD-B24E-7862AE49D3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4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5654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921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592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525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165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92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592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525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525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525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>
                <a:solidFill>
                  <a:prstClr val="black"/>
                </a:solidFill>
              </a:rPr>
              <a:pPr/>
              <a:t>19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6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219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525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592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525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525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>
                <a:solidFill>
                  <a:prstClr val="black"/>
                </a:solidFill>
              </a:rPr>
              <a:pPr/>
              <a:t>24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6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760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>
                <a:solidFill>
                  <a:prstClr val="black"/>
                </a:solidFill>
              </a:rPr>
              <a:pPr/>
              <a:t>26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26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>
                <a:solidFill>
                  <a:prstClr val="black"/>
                </a:solidFill>
              </a:rPr>
              <a:pPr/>
              <a:t>27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10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4282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52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4282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080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5255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3545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354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557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050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080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926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997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6ED2-515E-4CCD-B24E-7862AE49D3D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59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DAF6-403C-477C-A9E5-A650CE86EC6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0EC2-1239-4F12-906B-F3A9306D87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DAF6-403C-477C-A9E5-A650CE86EC6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0EC2-1239-4F12-906B-F3A9306D87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DAF6-403C-477C-A9E5-A650CE86EC6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0EC2-1239-4F12-906B-F3A9306D87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DAF6-403C-477C-A9E5-A650CE86EC6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0EC2-1239-4F12-906B-F3A9306D87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DAF6-403C-477C-A9E5-A650CE86EC6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0EC2-1239-4F12-906B-F3A9306D87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DAF6-403C-477C-A9E5-A650CE86EC6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0EC2-1239-4F12-906B-F3A9306D87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DAF6-403C-477C-A9E5-A650CE86EC6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0EC2-1239-4F12-906B-F3A9306D87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DAF6-403C-477C-A9E5-A650CE86EC6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0EC2-1239-4F12-906B-F3A9306D87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DAF6-403C-477C-A9E5-A650CE86EC6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0EC2-1239-4F12-906B-F3A9306D87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DAF6-403C-477C-A9E5-A650CE86EC6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0EC2-1239-4F12-906B-F3A9306D87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DAF6-403C-477C-A9E5-A650CE86EC6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0EC2-1239-4F12-906B-F3A9306D87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24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DAF6-403C-477C-A9E5-A650CE86EC63}" type="datetimeFigureOut">
              <a:rPr lang="de-DE" smtClean="0"/>
              <a:pPr/>
              <a:t>16.05.2017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40EC2-1239-4F12-906B-F3A9306D872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smartics.de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openxmlformats.org/officeDocument/2006/relationships/hyperlink" Target="https://www.smartics.eu/confluence/display/BLOG/Blo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itbucket.org/smartics/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hyperlink" Target="https://marketplace.atlassian.com/vendors/1211428" TargetMode="External"/><Relationship Id="rId4" Type="http://schemas.openxmlformats.org/officeDocument/2006/relationships/hyperlink" Target="https://twitter.com/smartics" TargetMode="External"/><Relationship Id="rId9" Type="http://schemas.openxmlformats.org/officeDocument/2006/relationships/image" Target="../media/image31.png"/><Relationship Id="rId14" Type="http://schemas.openxmlformats.org/officeDocument/2006/relationships/hyperlink" Target="https://github.com/smartics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smartics.de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openxmlformats.org/officeDocument/2006/relationships/hyperlink" Target="https://www.smartics.eu/confluence/display/BLOG/Blog" TargetMode="External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itbucket.org/smartics/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hyperlink" Target="https://marketplace.atlassian.com/vendors/1211428" TargetMode="External"/><Relationship Id="rId4" Type="http://schemas.openxmlformats.org/officeDocument/2006/relationships/hyperlink" Target="https://twitter.com/smartics" TargetMode="External"/><Relationship Id="rId9" Type="http://schemas.openxmlformats.org/officeDocument/2006/relationships/image" Target="../media/image31.png"/><Relationship Id="rId14" Type="http://schemas.openxmlformats.org/officeDocument/2006/relationships/hyperlink" Target="https://github.com/smartic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 rot="10800000">
            <a:off x="0" y="59346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2060848"/>
            <a:ext cx="91440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Source Sans Pro Semibold" pitchFamily="34" charset="0"/>
              </a:rPr>
              <a:t>Principles</a:t>
            </a:r>
            <a:endParaRPr lang="en-US" sz="6000" dirty="0">
              <a:solidFill>
                <a:schemeClr val="bg1"/>
              </a:solidFill>
              <a:latin typeface="Source Sans Pro Semibold" pitchFamily="34" charset="0"/>
            </a:endParaRPr>
          </a:p>
        </p:txBody>
      </p:sp>
      <p:pic>
        <p:nvPicPr>
          <p:cNvPr id="1026" name="Picture 2" descr="D:\Users\Robert\Desktop\repo\37820056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237312"/>
            <a:ext cx="1401762" cy="30480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0" y="3645024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Source Sans Pro" pitchFamily="34" charset="0"/>
              </a:rPr>
              <a:t>As a tool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Source Sans Pro" pitchFamily="34" charset="0"/>
              </a:rPr>
              <a:t>for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Source Sans Pro" pitchFamily="34" charset="0"/>
              </a:rPr>
              <a:t>team collaboration 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Source Sans Pro" pitchFamily="34" charset="0"/>
              </a:rPr>
              <a:t>with 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Source Sans Pro" pitchFamily="34" charset="0"/>
              </a:rPr>
              <a:t>Confluence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11247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ource Sans Pro" pitchFamily="34" charset="0"/>
              </a:rPr>
              <a:t>About</a:t>
            </a:r>
            <a:endParaRPr lang="en-US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79512" y="6381328"/>
            <a:ext cx="302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anton.kronseder@smartics.de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9512" y="6021288"/>
            <a:ext cx="268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robert.reiner@smartics.de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Documentation Practices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1560" y="980728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Agile Documentation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1520" y="3356992"/>
            <a:ext cx="3036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Document State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35896" y="5949280"/>
            <a:ext cx="5258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Employ Delegate Documents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115616" y="1844824"/>
            <a:ext cx="207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Categorize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3808" y="4221088"/>
            <a:ext cx="2744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Dynamic Links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5157192"/>
            <a:ext cx="3906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Employ a Style Guide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835696" y="2564904"/>
            <a:ext cx="3219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Describe Content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131840" y="2996952"/>
            <a:ext cx="5222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Employ Mapping Documents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427984" y="3789040"/>
            <a:ext cx="3966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Favor flat Hierarchies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139952" y="4653136"/>
            <a:ext cx="3256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Focus on Content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707904" y="2132856"/>
            <a:ext cx="3890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Frequency of Change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796136" y="4221088"/>
            <a:ext cx="2811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Keep a Journal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0" y="3789040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Know your Mission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182385" y="1772816"/>
            <a:ext cx="4610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Last responsible Moment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644008" y="1124744"/>
            <a:ext cx="4086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Living Documentation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0" y="4653136"/>
            <a:ext cx="3624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Maintain a Glossary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732240" y="5445224"/>
            <a:ext cx="1749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No Noise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79512" y="5733256"/>
            <a:ext cx="3276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Physical Location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0" y="2204864"/>
            <a:ext cx="2831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Privacy, please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0" y="6273225"/>
            <a:ext cx="4222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Provide multiple Views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284978" y="692696"/>
            <a:ext cx="4434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Separate Release Cycles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0" y="476672"/>
            <a:ext cx="399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Single Point of Access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0" y="2852936"/>
            <a:ext cx="292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Single Sourcing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79512" y="1412776"/>
            <a:ext cx="4156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Tell me, I'll summarize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3707904" y="5589240"/>
            <a:ext cx="2784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Use Templates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748519" y="2564904"/>
            <a:ext cx="308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Welded Lifespan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779912" y="3429000"/>
            <a:ext cx="3323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Write to the many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436096" y="5013176"/>
            <a:ext cx="3127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Standard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3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4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2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3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9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Documentation Principles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1560" y="980728"/>
            <a:ext cx="4115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Open/Closed Principle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9552" y="3429000"/>
            <a:ext cx="5059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Don't Repeat Yourself (DRY)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87824" y="6021288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Keep it Simple, Stupid (KISS)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403648" y="1772816"/>
            <a:ext cx="5763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Principle of Least Astonishment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771800" y="3933056"/>
            <a:ext cx="5521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Single Responsibility Principle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5157192"/>
            <a:ext cx="5755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You </a:t>
            </a:r>
            <a:r>
              <a:rPr lang="en-US" sz="3200" dirty="0" err="1" smtClean="0">
                <a:solidFill>
                  <a:schemeClr val="bg1"/>
                </a:solidFill>
                <a:latin typeface="Source Sans Pro" pitchFamily="34" charset="0"/>
              </a:rPr>
              <a:t>Ain't</a:t>
            </a:r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ource Sans Pro" pitchFamily="34" charset="0"/>
              </a:rPr>
              <a:t>Gonna</a:t>
            </a:r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 Need It (YAGNI)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411760" y="2564904"/>
            <a:ext cx="5742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Living Documentation Principle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987824" y="1340768"/>
            <a:ext cx="5347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Self Documentation Principle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83568" y="2996952"/>
            <a:ext cx="4299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Separation of Concerns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51520" y="5661248"/>
            <a:ext cx="5538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Stable Dependencies Principle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51520" y="4365104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Scaling Principle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123728" y="4725144"/>
            <a:ext cx="5596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Long-term Relevance Principle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7504" y="2204864"/>
            <a:ext cx="5812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Direct Communication Principle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95936" y="4365104"/>
            <a:ext cx="3823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Principle of Iteration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64412" y="3068960"/>
            <a:ext cx="3730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Teamwork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Documentation Principles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0" y="9807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ource Sans Pro" pitchFamily="34" charset="0"/>
              </a:rPr>
              <a:t>Open/Closed Principle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95536" y="2564904"/>
            <a:ext cx="583264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2000"/>
            <a:r>
              <a:rPr lang="en-US" sz="2800" i="1" dirty="0" smtClean="0"/>
              <a:t>software entities (classes, modules, functions, etc.) should be</a:t>
            </a:r>
            <a:br>
              <a:rPr lang="en-US" sz="2800" i="1" dirty="0" smtClean="0"/>
            </a:br>
            <a:r>
              <a:rPr lang="en-US" sz="2800" b="1" i="1" dirty="0" smtClean="0"/>
              <a:t>open for extension</a:t>
            </a:r>
            <a:r>
              <a:rPr lang="en-US" sz="2800" i="1" dirty="0" smtClean="0"/>
              <a:t>, </a:t>
            </a:r>
          </a:p>
          <a:p>
            <a:pPr marL="252000"/>
            <a:r>
              <a:rPr lang="en-US" sz="2800" i="1" dirty="0" smtClean="0"/>
              <a:t>but </a:t>
            </a:r>
            <a:r>
              <a:rPr lang="en-US" sz="2800" b="1" i="1" dirty="0" smtClean="0"/>
              <a:t>closed for modification</a:t>
            </a:r>
            <a:endParaRPr lang="en-US" sz="2800" i="1" dirty="0" smtClean="0"/>
          </a:p>
          <a:p>
            <a:endParaRPr lang="en-US" sz="2800" i="1" dirty="0" smtClean="0"/>
          </a:p>
          <a:p>
            <a:r>
              <a:rPr lang="en-US" sz="2800" i="1" dirty="0" smtClean="0"/>
              <a:t>  ̶  </a:t>
            </a:r>
            <a:r>
              <a:rPr lang="de-DE" sz="2800" i="1" dirty="0" smtClean="0"/>
              <a:t>Bertrand Meyer. 1988</a:t>
            </a:r>
            <a:endParaRPr lang="de-DE" sz="2800" dirty="0"/>
          </a:p>
        </p:txBody>
      </p:sp>
      <p:sp>
        <p:nvSpPr>
          <p:cNvPr id="24" name="Rechteck 23"/>
          <p:cNvSpPr/>
          <p:nvPr/>
        </p:nvSpPr>
        <p:spPr>
          <a:xfrm>
            <a:off x="539552" y="2636912"/>
            <a:ext cx="45719" cy="17281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818" name="Picture 2" descr="https://upload.wikimedia.org/wikipedia/commons/thumb/4/48/Bertrand_Meyer_recent.jpg/220px-Bertrand_Meyer_rec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492896"/>
            <a:ext cx="2095500" cy="285750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3491880" y="6381328"/>
            <a:ext cx="4826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Source Sans Pro" pitchFamily="34" charset="0"/>
              </a:rPr>
              <a:t>Source: https://de.wikipedia.org/wiki/Bertrand_Meyer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88840"/>
            <a:ext cx="4113485" cy="47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Documentation Practices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ource Sans Pro" pitchFamily="34" charset="0"/>
              </a:rPr>
              <a:t>Dynamic Links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7889793" cy="116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white"/>
                </a:solidFill>
                <a:latin typeface="Source Sans Pro Semibold" pitchFamily="34" charset="0"/>
              </a:rPr>
              <a:t>Example: Dynamic Links</a:t>
            </a:r>
            <a:endParaRPr lang="en-US" sz="2400" dirty="0">
              <a:solidFill>
                <a:prstClr val="white"/>
              </a:solidFill>
              <a:latin typeface="Source Sans Pro Semibol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20888"/>
            <a:ext cx="26574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5867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381383" y="5805264"/>
            <a:ext cx="3238387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Source Sans Pro" pitchFamily="34" charset="0"/>
              </a:rPr>
              <a:t>Macros from the</a:t>
            </a:r>
          </a:p>
          <a:p>
            <a:pPr algn="ctr"/>
            <a:r>
              <a:rPr lang="en-US" sz="1600" dirty="0" err="1" smtClean="0">
                <a:solidFill>
                  <a:prstClr val="white"/>
                </a:solidFill>
                <a:latin typeface="Source Sans Pro" pitchFamily="34" charset="0"/>
              </a:rPr>
              <a:t>projectdoc</a:t>
            </a:r>
            <a:r>
              <a:rPr lang="en-US" sz="1600" dirty="0" smtClean="0">
                <a:solidFill>
                  <a:prstClr val="white"/>
                </a:solidFill>
                <a:latin typeface="Source Sans Pro" pitchFamily="34" charset="0"/>
              </a:rPr>
              <a:t> Toolbox for Confluence</a:t>
            </a:r>
          </a:p>
          <a:p>
            <a:pPr algn="ctr"/>
            <a:endParaRPr lang="en-US" sz="1050" dirty="0" smtClean="0">
              <a:solidFill>
                <a:prstClr val="white"/>
              </a:solidFill>
              <a:latin typeface="Source Sans Pro" pitchFamily="34" charset="0"/>
            </a:endParaRPr>
          </a:p>
          <a:p>
            <a:pPr algn="ctr"/>
            <a:r>
              <a:rPr lang="en-US" sz="1050" dirty="0" smtClean="0">
                <a:solidFill>
                  <a:prstClr val="white"/>
                </a:solidFill>
                <a:latin typeface="Source Sans Pro" pitchFamily="34" charset="0"/>
              </a:rPr>
              <a:t>https://marketplace.atlassian.com/1212629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23083" y="188640"/>
            <a:ext cx="3315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Source Sans Pro" pitchFamily="34" charset="0"/>
              </a:rPr>
              <a:t>Document Properties Marker Macro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601976" y="1988840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Source Sans Pro" pitchFamily="34" charset="0"/>
              </a:rPr>
              <a:t>Display Table Macro</a:t>
            </a:r>
          </a:p>
        </p:txBody>
      </p:sp>
      <p:sp>
        <p:nvSpPr>
          <p:cNvPr id="10" name="Textfeld 9"/>
          <p:cNvSpPr txBox="1"/>
          <p:nvPr/>
        </p:nvSpPr>
        <p:spPr>
          <a:xfrm rot="20199912">
            <a:off x="-15054" y="227483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Source Sans Pro" pitchFamily="34" charset="0"/>
              </a:rPr>
              <a:t>Dynamic Links</a:t>
            </a:r>
          </a:p>
          <a:p>
            <a:pPr algn="ctr"/>
            <a:endParaRPr lang="en-US" sz="4800" dirty="0" smtClean="0">
              <a:solidFill>
                <a:prstClr val="white"/>
              </a:solidFill>
              <a:latin typeface="Source Sans Pro" pitchFamily="34" charset="0"/>
            </a:endParaRPr>
          </a:p>
          <a:p>
            <a:pPr algn="ctr"/>
            <a:r>
              <a:rPr lang="en-US" sz="4800" dirty="0" smtClean="0">
                <a:solidFill>
                  <a:prstClr val="white"/>
                </a:solidFill>
                <a:latin typeface="Source Sans Pro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8882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Documentation Principles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1560" y="980728"/>
            <a:ext cx="4115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Open/Closed Principle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9552" y="3429000"/>
            <a:ext cx="5059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Don't Repeat Yourself (DRY)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87824" y="6021288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Keep it Simple, Stupid (KISS)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403648" y="1772816"/>
            <a:ext cx="5763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Principle of Least Astonishment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771800" y="3933056"/>
            <a:ext cx="5521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Single Responsibility Principle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5157192"/>
            <a:ext cx="5755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You </a:t>
            </a:r>
            <a:r>
              <a:rPr lang="en-US" sz="3200" dirty="0" err="1" smtClean="0">
                <a:solidFill>
                  <a:schemeClr val="bg1"/>
                </a:solidFill>
                <a:latin typeface="Source Sans Pro" pitchFamily="34" charset="0"/>
              </a:rPr>
              <a:t>Ain't</a:t>
            </a:r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ource Sans Pro" pitchFamily="34" charset="0"/>
              </a:rPr>
              <a:t>Gonna</a:t>
            </a:r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 Need It (YAGNI)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411760" y="2564904"/>
            <a:ext cx="5742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Living Documentation Principle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987824" y="1340768"/>
            <a:ext cx="5347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Self Documentation Principle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83568" y="2996952"/>
            <a:ext cx="4299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Separation of Concerns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51520" y="5661248"/>
            <a:ext cx="5538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Stable Dependencies Principle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51520" y="4365104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Scaling Principle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123728" y="4725144"/>
            <a:ext cx="5596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Long-term Relevance Principle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7504" y="2204864"/>
            <a:ext cx="5812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Direct Communication Principle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95936" y="4365104"/>
            <a:ext cx="3823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Principle of Iteration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64412" y="3068960"/>
            <a:ext cx="3730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Teamwork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9" grpId="1"/>
      <p:bldP spid="10" grpId="1"/>
      <p:bldP spid="11" grpId="1"/>
      <p:bldP spid="12" grpId="1"/>
      <p:bldP spid="14" grpId="1"/>
      <p:bldP spid="13" grpId="1"/>
      <p:bldP spid="16" grpId="1"/>
      <p:bldP spid="17" grpId="1"/>
      <p:bldP spid="18" grpId="1"/>
      <p:bldP spid="19" grpId="1"/>
      <p:bldP spid="20" grpId="1"/>
      <p:bldP spid="2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Documentation Principles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ource Sans Pro" pitchFamily="34" charset="0"/>
              </a:rPr>
              <a:t>Separation of Concerns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79512" y="1916832"/>
            <a:ext cx="5832648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2000"/>
            <a:r>
              <a:rPr lang="en-US" sz="2800" u="sng" dirty="0" smtClean="0"/>
              <a:t>On the role of scientific thought:</a:t>
            </a:r>
          </a:p>
          <a:p>
            <a:pPr marL="252000"/>
            <a:r>
              <a:rPr lang="en-US" sz="2800" dirty="0" smtClean="0"/>
              <a:t>"the separation of concerns", [... is a]  technique for </a:t>
            </a:r>
            <a:r>
              <a:rPr lang="en-US" sz="2800" b="1" dirty="0" smtClean="0"/>
              <a:t>effective ordering of one's thoughts</a:t>
            </a:r>
            <a:r>
              <a:rPr lang="en-US" sz="2800" dirty="0" smtClean="0"/>
              <a:t>, [...]: it does </a:t>
            </a:r>
            <a:r>
              <a:rPr lang="en-US" sz="2800" b="1" dirty="0" smtClean="0"/>
              <a:t>not mean ignoring the other aspects</a:t>
            </a:r>
            <a:r>
              <a:rPr lang="en-US" sz="2800" dirty="0" smtClean="0"/>
              <a:t>, it is just doing justice to the fact that from this aspect's point of view, the other is irrelevant."</a:t>
            </a:r>
            <a:endParaRPr lang="en-US" sz="2800" i="1" dirty="0" smtClean="0"/>
          </a:p>
          <a:p>
            <a:r>
              <a:rPr lang="en-US" sz="2800" i="1" dirty="0" smtClean="0"/>
              <a:t>  ̶  </a:t>
            </a:r>
            <a:r>
              <a:rPr lang="en-US" sz="2800" i="1" dirty="0" err="1" smtClean="0"/>
              <a:t>Edsger</a:t>
            </a:r>
            <a:r>
              <a:rPr lang="en-US" sz="2800" i="1" dirty="0" smtClean="0"/>
              <a:t> W. </a:t>
            </a:r>
            <a:r>
              <a:rPr lang="en-US" sz="2800" i="1" dirty="0" err="1" smtClean="0"/>
              <a:t>Dijkstra</a:t>
            </a:r>
            <a:r>
              <a:rPr lang="de-DE" sz="2800" i="1" dirty="0" smtClean="0"/>
              <a:t>. 1974</a:t>
            </a:r>
            <a:endParaRPr lang="de-DE" sz="2800" dirty="0"/>
          </a:p>
        </p:txBody>
      </p:sp>
      <p:sp>
        <p:nvSpPr>
          <p:cNvPr id="24" name="Rechteck 23"/>
          <p:cNvSpPr/>
          <p:nvPr/>
        </p:nvSpPr>
        <p:spPr>
          <a:xfrm>
            <a:off x="251520" y="2060848"/>
            <a:ext cx="72008" cy="33123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170" name="Picture 2" descr="https://upload.wikimedia.org/wikipedia/commons/thumb/d/d9/Edsger_Wybe_Dijkstra.jpg/800px-Edsger_Wybe_Dijks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16832"/>
            <a:ext cx="2969402" cy="396044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3131840" y="6381328"/>
            <a:ext cx="5105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Source Sans Pro" pitchFamily="34" charset="0"/>
              </a:rPr>
              <a:t>Source: https://de.wikipedia.org/wiki/Edsger_W._Dijkstra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Documentation Practices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4448638" cy="263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933056"/>
            <a:ext cx="446914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0" y="83671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ource Sans Pro" pitchFamily="34" charset="0"/>
              </a:rPr>
              <a:t>Frequency of Change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Source Sans Pro" pitchFamily="34" charset="0"/>
              </a:rPr>
              <a:t>Document vs. Record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Documentation Practices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pic>
        <p:nvPicPr>
          <p:cNvPr id="4" name="Picture 2" descr="D:\Users\Robert\Desktop\developer-diary-year-lore-ips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44824"/>
            <a:ext cx="3881442" cy="4824536"/>
          </a:xfrm>
          <a:prstGeom prst="rect">
            <a:avLst/>
          </a:prstGeom>
          <a:noFill/>
        </p:spPr>
      </p:pic>
      <p:pic>
        <p:nvPicPr>
          <p:cNvPr id="2052" name="Picture 4" descr="D:\Users\Robert\Desktop\4b7f21fa-947f-4409-896b-b7c5d0849b9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204864"/>
            <a:ext cx="6095344" cy="402771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ource Sans Pro" pitchFamily="34" charset="0"/>
              </a:rPr>
              <a:t>Keep a Personal Journal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white"/>
                </a:solidFill>
                <a:latin typeface="Source Sans Pro Semibold" pitchFamily="34" charset="0"/>
              </a:rPr>
              <a:t>Documentation Practices</a:t>
            </a:r>
            <a:endParaRPr lang="en-US" sz="2200" dirty="0">
              <a:solidFill>
                <a:prstClr val="white"/>
              </a:solidFill>
              <a:latin typeface="Source Sans Pro Semibold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20199912">
            <a:off x="-15054" y="227483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Source Sans Pro" pitchFamily="34" charset="0"/>
              </a:rPr>
              <a:t>Keep a Personal Journal</a:t>
            </a:r>
          </a:p>
          <a:p>
            <a:pPr algn="ctr"/>
            <a:endParaRPr lang="en-US" sz="4800" dirty="0" smtClean="0">
              <a:solidFill>
                <a:prstClr val="white"/>
              </a:solidFill>
              <a:latin typeface="Source Sans Pro" pitchFamily="34" charset="0"/>
            </a:endParaRPr>
          </a:p>
          <a:p>
            <a:pPr algn="ctr"/>
            <a:r>
              <a:rPr lang="en-US" sz="4800" dirty="0" smtClean="0">
                <a:solidFill>
                  <a:prstClr val="white"/>
                </a:solidFill>
                <a:latin typeface="Source Sans Pro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7534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What is a principle?</a:t>
            </a:r>
            <a:endParaRPr lang="en-US" sz="2400" dirty="0">
              <a:solidFill>
                <a:schemeClr val="bg1"/>
              </a:solidFill>
              <a:latin typeface="Source Sans Pro Semibold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67544" y="1124744"/>
            <a:ext cx="1808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ource Sans Pro" pitchFamily="34" charset="0"/>
              </a:rPr>
              <a:t>value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47664" y="2708920"/>
            <a:ext cx="2834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ource Sans Pro" pitchFamily="34" charset="0"/>
              </a:rPr>
              <a:t>principle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627784" y="4437112"/>
            <a:ext cx="2614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ource Sans Pro" pitchFamily="34" charset="0"/>
              </a:rPr>
              <a:t>practice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99592" y="1844824"/>
            <a:ext cx="5522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desirable quality (by a person)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87824" y="5229200"/>
            <a:ext cx="5120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makes principles actionable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907704" y="3501008"/>
            <a:ext cx="3951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rule leading to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Documentation Practices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5865217" cy="256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20888"/>
            <a:ext cx="3109714" cy="399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ource Sans Pro" pitchFamily="34" charset="0"/>
              </a:rPr>
              <a:t>Keep a Team Journal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Documentation Principles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1560" y="980728"/>
            <a:ext cx="4115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Open/Closed Principle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9552" y="3429000"/>
            <a:ext cx="5059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Don't Repeat Yourself (DRY)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87824" y="6021288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Keep it Simple, Stupid (KISS)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403648" y="1772816"/>
            <a:ext cx="5763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Principle of Least Astonishment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771800" y="3933056"/>
            <a:ext cx="5521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Single Responsibility Principle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5157192"/>
            <a:ext cx="5755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You </a:t>
            </a:r>
            <a:r>
              <a:rPr lang="en-US" sz="3200" dirty="0" err="1" smtClean="0">
                <a:solidFill>
                  <a:schemeClr val="bg1"/>
                </a:solidFill>
                <a:latin typeface="Source Sans Pro" pitchFamily="34" charset="0"/>
              </a:rPr>
              <a:t>Ain't</a:t>
            </a:r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ource Sans Pro" pitchFamily="34" charset="0"/>
              </a:rPr>
              <a:t>Gonna</a:t>
            </a:r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 Need It (YAGNI)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411760" y="2564904"/>
            <a:ext cx="5742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Living Documentation Principle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987824" y="1340768"/>
            <a:ext cx="5347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Self Documentation Principle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83568" y="2996952"/>
            <a:ext cx="4299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Separation of Concerns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51520" y="5661248"/>
            <a:ext cx="5538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Stable Dependencies Principle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51520" y="4365104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Scaling Principle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123728" y="4725144"/>
            <a:ext cx="5596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Long-term Relevance Principle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7504" y="2204864"/>
            <a:ext cx="5812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Direct Communication Principle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95936" y="4365104"/>
            <a:ext cx="3823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Principle of Iteration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64412" y="3068960"/>
            <a:ext cx="3730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Teamwork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4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Documentation Principles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9512" y="2564904"/>
            <a:ext cx="6048672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2000"/>
            <a:r>
              <a:rPr lang="en-US" sz="2800" dirty="0" smtClean="0"/>
              <a:t>"It is simply that the program should always </a:t>
            </a:r>
            <a:r>
              <a:rPr lang="en-US" sz="2800" b="1" dirty="0" smtClean="0"/>
              <a:t>respond to the user</a:t>
            </a:r>
            <a:r>
              <a:rPr lang="en-US" sz="2800" dirty="0" smtClean="0"/>
              <a:t> in the way that </a:t>
            </a:r>
            <a:r>
              <a:rPr lang="en-US" sz="2800" b="1" dirty="0" smtClean="0"/>
              <a:t>astonishes him least</a:t>
            </a:r>
            <a:r>
              <a:rPr lang="en-US" sz="2800" dirty="0" smtClean="0"/>
              <a:t>."</a:t>
            </a:r>
            <a:br>
              <a:rPr lang="en-US" sz="2800" dirty="0" smtClean="0"/>
            </a:br>
            <a:endParaRPr lang="en-US" sz="1400" i="1" dirty="0" smtClean="0"/>
          </a:p>
          <a:p>
            <a:r>
              <a:rPr lang="en-US" sz="2800" i="1" dirty="0" smtClean="0"/>
              <a:t>  ̶  Geoffrey James,</a:t>
            </a:r>
            <a:br>
              <a:rPr lang="en-US" sz="2800" i="1" dirty="0" smtClean="0"/>
            </a:br>
            <a:r>
              <a:rPr lang="en-US" sz="2800" i="1" dirty="0" smtClean="0"/>
              <a:t>    The Tao of Programming</a:t>
            </a:r>
            <a:r>
              <a:rPr lang="de-DE" sz="2800" i="1" dirty="0" smtClean="0"/>
              <a:t>. 1986</a:t>
            </a:r>
            <a:endParaRPr lang="de-DE" sz="2800" dirty="0"/>
          </a:p>
        </p:txBody>
      </p:sp>
      <p:sp>
        <p:nvSpPr>
          <p:cNvPr id="24" name="Rechteck 23"/>
          <p:cNvSpPr/>
          <p:nvPr/>
        </p:nvSpPr>
        <p:spPr>
          <a:xfrm>
            <a:off x="251520" y="2636912"/>
            <a:ext cx="72008" cy="12241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547664" y="6381328"/>
            <a:ext cx="6659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Source Sans Pro" pitchFamily="34" charset="0"/>
              </a:rPr>
              <a:t>Source : https://www.goodreads.com/author/show/155036.Geoffrey_James</a:t>
            </a:r>
          </a:p>
        </p:txBody>
      </p:sp>
      <p:pic>
        <p:nvPicPr>
          <p:cNvPr id="1026" name="Picture 2" descr="D:\Users\Robert\Desktop\155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276872"/>
            <a:ext cx="2553979" cy="288032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ource Sans Pro" pitchFamily="34" charset="0"/>
              </a:rPr>
              <a:t>Principle of Least Astonishment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Documentation Practices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1560" y="1844824"/>
            <a:ext cx="47525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Source Sans Pro" pitchFamily="34" charset="0"/>
              </a:rPr>
              <a:t>Decoy text 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Section titles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Section introduction texts</a:t>
            </a:r>
            <a:b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</a:br>
            <a:endParaRPr lang="en-US" sz="2000" dirty="0" smtClean="0">
              <a:solidFill>
                <a:schemeClr val="bg1"/>
              </a:solidFill>
              <a:latin typeface="Source Sans Pro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Source Sans Pro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Source Sans Pro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Source Sans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ource Sans Pro" pitchFamily="34" charset="0"/>
              </a:rPr>
              <a:t> Tedious representation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Table instead of definition list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One element lists as lists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Short description in properties table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ource Sans Pro" pitchFamily="34" charset="0"/>
              </a:rPr>
              <a:t>No Noise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076056" y="2852936"/>
            <a:ext cx="3456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ource Sans Pro" pitchFamily="34" charset="0"/>
              </a:rPr>
              <a:t> Skeleton Page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Sections without body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Example content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Dead Links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white"/>
                </a:solidFill>
                <a:latin typeface="Source Sans Pro Semibold" pitchFamily="34" charset="0"/>
              </a:rPr>
              <a:t>Documentation Practices</a:t>
            </a:r>
            <a:endParaRPr lang="en-US" sz="2200" dirty="0">
              <a:solidFill>
                <a:prstClr val="white"/>
              </a:solidFill>
              <a:latin typeface="Source Sans Pro Semibold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5472608" cy="443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D:\Projekte\workspaces\projects\smartics-projectdoc-project\smartics-projectdoc-project\smartics-projectdoc-talks\sections\images\howto-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276872"/>
            <a:ext cx="6163966" cy="3816895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6372200" y="1700808"/>
            <a:ext cx="1818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Source Sans Pro" pitchFamily="34" charset="0"/>
              </a:rPr>
              <a:t>Noise actually!</a:t>
            </a:r>
          </a:p>
        </p:txBody>
      </p:sp>
      <p:pic>
        <p:nvPicPr>
          <p:cNvPr id="18436" name="Picture 4" descr="D:\Projekte\workspaces\projects\smartics-projectdoc-project\smartics-projectdoc-project\smartics-projectdoc-talks\sections\images\howto-wizar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204864"/>
            <a:ext cx="7056784" cy="3775924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Source Sans Pro" pitchFamily="34" charset="0"/>
              </a:rPr>
              <a:t>No Noise</a:t>
            </a:r>
          </a:p>
        </p:txBody>
      </p:sp>
      <p:sp>
        <p:nvSpPr>
          <p:cNvPr id="9" name="Textfeld 8"/>
          <p:cNvSpPr txBox="1"/>
          <p:nvPr/>
        </p:nvSpPr>
        <p:spPr>
          <a:xfrm rot="20199912">
            <a:off x="-15054" y="264417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solidFill>
                <a:prstClr val="white"/>
              </a:solidFill>
              <a:latin typeface="Source Sans Pro" pitchFamily="34" charset="0"/>
            </a:endParaRPr>
          </a:p>
          <a:p>
            <a:pPr algn="ctr"/>
            <a:r>
              <a:rPr lang="en-US" sz="4800" dirty="0" smtClean="0">
                <a:solidFill>
                  <a:prstClr val="white"/>
                </a:solidFill>
                <a:latin typeface="Source Sans Pro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35695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white"/>
                </a:solidFill>
                <a:latin typeface="Source Sans Pro Semibold" pitchFamily="34" charset="0"/>
              </a:rPr>
              <a:t>Documentation Practices</a:t>
            </a:r>
            <a:endParaRPr lang="en-US" sz="2200" dirty="0">
              <a:solidFill>
                <a:prstClr val="white"/>
              </a:solidFill>
              <a:latin typeface="Source Sans Pro Semibold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3298855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Source Sans Pro" pitchFamily="34" charset="0"/>
              </a:rPr>
              <a:t>No Noise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700808"/>
            <a:ext cx="3829733" cy="48965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3733" name="Picture 5" descr="D:\Projekte\workspaces\projects\smartics-projectdoc-project\smartics-projectdoc-project\smartics-projectdoc-talks\sections\images\topic-wizar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737" y="2060848"/>
            <a:ext cx="8010525" cy="429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56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white"/>
                </a:solidFill>
                <a:latin typeface="Source Sans Pro Semibold" pitchFamily="34" charset="0"/>
              </a:rPr>
              <a:t>Documentation Practices</a:t>
            </a:r>
            <a:endParaRPr lang="en-US" sz="2200" dirty="0">
              <a:solidFill>
                <a:prstClr val="white"/>
              </a:solidFill>
              <a:latin typeface="Source Sans Pro Semibold" pitchFamily="34" charset="0"/>
            </a:endParaRPr>
          </a:p>
        </p:txBody>
      </p:sp>
      <p:pic>
        <p:nvPicPr>
          <p:cNvPr id="8" name="Picture 3" descr="D:\Projekte\workspaces\projects\smartics-projectdoc-project\smartics-projectdoc-project\smartics-projectdoc-talks\sections\images\howto-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4860032" cy="3009464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Source Sans Pro" pitchFamily="34" charset="0"/>
              </a:rPr>
              <a:t>No Noise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420888"/>
            <a:ext cx="3825384" cy="2867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4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 rot="10800000">
            <a:off x="0" y="59346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 descr="D:\Users\Robert\Desktop\repo\37820056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237312"/>
            <a:ext cx="1401762" cy="30480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0" y="4046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Source Sans Pro" pitchFamily="34" charset="0"/>
              </a:rPr>
              <a:t>Macros and Add-ons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7504" y="1340768"/>
            <a:ext cx="91440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Source Sans Pro" pitchFamily="34" charset="0"/>
              </a:rPr>
              <a:t>Confluence</a:t>
            </a:r>
            <a:br>
              <a:rPr lang="en-US" sz="3200" dirty="0" smtClean="0">
                <a:solidFill>
                  <a:prstClr val="white"/>
                </a:solidFill>
                <a:latin typeface="Source Sans Pro" pitchFamily="34" charset="0"/>
              </a:rPr>
            </a:br>
            <a:endParaRPr lang="en-US" sz="300" dirty="0" smtClean="0">
              <a:solidFill>
                <a:prstClr val="white"/>
              </a:solidFill>
              <a:latin typeface="Source Sans Pro" pitchFamily="34" charset="0"/>
            </a:endParaRP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Source Sans Pro" pitchFamily="34" charset="0"/>
              </a:rPr>
              <a:t>Page Properties Macro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Source Sans Pro" pitchFamily="34" charset="0"/>
              </a:rPr>
              <a:t>Page Properties Report Macro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Source Sans Pro" pitchFamily="34" charset="0"/>
              </a:rPr>
              <a:t>Content By Label Macro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Source Sans Pro" pitchFamily="34" charset="0"/>
              </a:rPr>
              <a:t>Children Display Macro</a:t>
            </a:r>
          </a:p>
          <a:p>
            <a:pPr algn="ctr"/>
            <a:endParaRPr lang="en-US" sz="2000" dirty="0" smtClean="0">
              <a:solidFill>
                <a:prstClr val="white"/>
              </a:solidFill>
              <a:latin typeface="Source Sans Pro" pitchFamily="34" charset="0"/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Source Sans Pro" pitchFamily="34" charset="0"/>
              </a:rPr>
              <a:t>Metadata Plugin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Source Sans Pro" pitchFamily="34" charset="0"/>
              </a:rPr>
              <a:t>Project </a:t>
            </a:r>
            <a:r>
              <a:rPr lang="en-US" sz="3200" dirty="0">
                <a:solidFill>
                  <a:prstClr val="white"/>
                </a:solidFill>
                <a:latin typeface="Source Sans Pro" pitchFamily="34" charset="0"/>
              </a:rPr>
              <a:t>Documentation </a:t>
            </a:r>
            <a:r>
              <a:rPr lang="en-US" sz="3200" dirty="0" smtClean="0">
                <a:solidFill>
                  <a:prstClr val="white"/>
                </a:solidFill>
                <a:latin typeface="Source Sans Pro" pitchFamily="34" charset="0"/>
              </a:rPr>
              <a:t>Macros</a:t>
            </a:r>
            <a:br>
              <a:rPr lang="en-US" sz="3200" dirty="0" smtClean="0">
                <a:solidFill>
                  <a:prstClr val="white"/>
                </a:solidFill>
                <a:latin typeface="Source Sans Pro" pitchFamily="34" charset="0"/>
              </a:rPr>
            </a:br>
            <a:endParaRPr lang="en-US" sz="700" dirty="0" smtClean="0">
              <a:solidFill>
                <a:prstClr val="white"/>
              </a:solidFill>
              <a:latin typeface="Source Sans Pro" pitchFamily="34" charset="0"/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Source Sans Pro" pitchFamily="34" charset="0"/>
              </a:rPr>
              <a:t> $ Metadata </a:t>
            </a:r>
            <a:r>
              <a:rPr lang="en-US" sz="3200" dirty="0">
                <a:solidFill>
                  <a:prstClr val="white"/>
                </a:solidFill>
                <a:latin typeface="Source Sans Pro" pitchFamily="34" charset="0"/>
              </a:rPr>
              <a:t>for </a:t>
            </a:r>
            <a:r>
              <a:rPr lang="en-US" sz="3200" dirty="0" smtClean="0">
                <a:solidFill>
                  <a:prstClr val="white"/>
                </a:solidFill>
                <a:latin typeface="Source Sans Pro" pitchFamily="34" charset="0"/>
              </a:rPr>
              <a:t>Confluence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Source Sans Pro" pitchFamily="34" charset="0"/>
              </a:rPr>
              <a:t>$ </a:t>
            </a:r>
            <a:r>
              <a:rPr lang="en-US" sz="3200" dirty="0" err="1">
                <a:solidFill>
                  <a:prstClr val="white"/>
                </a:solidFill>
                <a:latin typeface="Source Sans Pro" pitchFamily="34" charset="0"/>
              </a:rPr>
              <a:t>p</a:t>
            </a:r>
            <a:r>
              <a:rPr lang="en-US" sz="3200" dirty="0" err="1" smtClean="0">
                <a:solidFill>
                  <a:prstClr val="white"/>
                </a:solidFill>
                <a:latin typeface="Source Sans Pro" pitchFamily="34" charset="0"/>
              </a:rPr>
              <a:t>rojectdoc</a:t>
            </a:r>
            <a:r>
              <a:rPr lang="en-US" sz="3200" dirty="0" smtClean="0">
                <a:solidFill>
                  <a:prstClr val="white"/>
                </a:solidFill>
                <a:latin typeface="Source Sans Pro" pitchFamily="34" charset="0"/>
              </a:rPr>
              <a:t> Toolbox for Confluence</a:t>
            </a:r>
            <a:endParaRPr lang="en-US" sz="3200" dirty="0">
              <a:solidFill>
                <a:prstClr val="white"/>
              </a:solidFill>
              <a:latin typeface="Source Sans Pro" pitchFamily="34" charset="0"/>
            </a:endParaRPr>
          </a:p>
          <a:p>
            <a:pPr algn="ctr"/>
            <a:endParaRPr lang="en-US" sz="2800" dirty="0" smtClean="0">
              <a:solidFill>
                <a:prstClr val="white"/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Source Sans Pro Semibold" pitchFamily="34" charset="0"/>
              </a:rPr>
              <a:t>Lessons learned</a:t>
            </a:r>
            <a:endParaRPr lang="en-US" sz="6000" dirty="0">
              <a:solidFill>
                <a:schemeClr val="bg1"/>
              </a:solidFill>
              <a:latin typeface="Source Sans Pro Semibold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10800000">
            <a:off x="0" y="59346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 rot="20912739">
            <a:off x="4032060" y="3783515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ource Sans Pro" pitchFamily="34" charset="0"/>
              </a:rPr>
              <a:t>From my first Wiki Experience</a:t>
            </a:r>
            <a:endParaRPr lang="en-US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pic>
        <p:nvPicPr>
          <p:cNvPr id="5" name="Picture 2" descr="D:\Users\Robert\Desktop\repo\37820056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237312"/>
            <a:ext cx="1401762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Lessons Learned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552" y="2420888"/>
            <a:ext cx="79208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 Make it worth your while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Know what is important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What is your domain?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What is relevant for you on the long run?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Consider maintenance cost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Create a (basic) organization scheme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Source Sans Pro" pitchFamily="34" charset="0"/>
              </a:rPr>
              <a:t> Share your intention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Define audience &amp; co-authors from the start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Describe your content (briefly)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Source Sans Pro" pitchFamily="34" charset="0"/>
              </a:rPr>
              <a:t> Have access to an appropriate toolset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772816"/>
            <a:ext cx="2160240" cy="182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ource Sans Pro" pitchFamily="34" charset="0"/>
              </a:rPr>
              <a:t>First Wiki - Retrospective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  <a:ln>
            <a:noFill/>
          </a:ln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Source Sans Pro Semibold" pitchFamily="34" charset="0"/>
              </a:rPr>
              <a:t>My first Wiki Experience</a:t>
            </a:r>
            <a:endParaRPr lang="en-US" sz="6000" dirty="0">
              <a:solidFill>
                <a:schemeClr val="bg1"/>
              </a:solidFill>
              <a:latin typeface="Source Sans Pro Semibold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10800000">
            <a:off x="0" y="59346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 rot="20912739">
            <a:off x="4650016" y="3783515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ource Sans Pro" pitchFamily="34" charset="0"/>
              </a:rPr>
              <a:t>Strictly personal!</a:t>
            </a:r>
            <a:endParaRPr lang="en-US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pic>
        <p:nvPicPr>
          <p:cNvPr id="5" name="Picture 2" descr="D:\Users\Robert\Desktop\repo\37820056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237312"/>
            <a:ext cx="1401762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Source Sans Pro Semibold" pitchFamily="34" charset="0"/>
              </a:rPr>
              <a:t>Summary</a:t>
            </a:r>
            <a:endParaRPr lang="en-US" sz="6000" dirty="0">
              <a:solidFill>
                <a:schemeClr val="bg1"/>
              </a:solidFill>
              <a:latin typeface="Source Sans Pro Semibold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10800000">
            <a:off x="0" y="59346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8" name="Textfeld 7"/>
          <p:cNvSpPr txBox="1"/>
          <p:nvPr/>
        </p:nvSpPr>
        <p:spPr>
          <a:xfrm rot="20912739">
            <a:off x="4541021" y="3783515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ource Sans Pro" pitchFamily="34" charset="0"/>
              </a:rPr>
              <a:t>What to take away?</a:t>
            </a:r>
            <a:endParaRPr lang="en-US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pic>
        <p:nvPicPr>
          <p:cNvPr id="5" name="Picture 2" descr="D:\Users\Robert\Desktop\repo\37820056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237312"/>
            <a:ext cx="1401762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Summary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552" y="1916832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Source Sans Pro" pitchFamily="34" charset="0"/>
              </a:rPr>
              <a:t>Value - Principle - Practice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ource Sans Pro" pitchFamily="34" charset="0"/>
              </a:rPr>
              <a:t> Example of Pitfalls: our first Wiki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ource Sans Pro" pitchFamily="34" charset="0"/>
              </a:rPr>
              <a:t> Principles - from Software Development!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Open / Closed Principle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Practice: Dynamic Links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Separation of Concerns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Practice: Document vs. Record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Practice: Keep a Journal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Principle of Least Astonishment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itchFamily="34" charset="0"/>
              </a:rPr>
              <a:t> Practice: No Noise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ource Sans Pro" pitchFamily="34" charset="0"/>
              </a:rPr>
              <a:t> Lessons learned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ource Sans Pro" pitchFamily="34" charset="0"/>
              </a:rPr>
              <a:t>Recap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 rot="10800000">
            <a:off x="0" y="59346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pic>
        <p:nvPicPr>
          <p:cNvPr id="15" name="Picture 2" descr="D:\Users\Robert\Desktop\repo\37820056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237312"/>
            <a:ext cx="1401762" cy="304800"/>
          </a:xfrm>
          <a:prstGeom prst="rect">
            <a:avLst/>
          </a:prstGeom>
          <a:noFill/>
        </p:spPr>
      </p:pic>
      <p:sp>
        <p:nvSpPr>
          <p:cNvPr id="16" name="Textfeld 15"/>
          <p:cNvSpPr txBox="1"/>
          <p:nvPr/>
        </p:nvSpPr>
        <p:spPr>
          <a:xfrm rot="20539596">
            <a:off x="421820" y="630583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smartics.de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 rot="20432054">
            <a:off x="1844948" y="6194382"/>
            <a:ext cx="182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info@smartics.de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 rot="20368502">
            <a:off x="3663388" y="629463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smartics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Twitt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6237312"/>
            <a:ext cx="304800" cy="304801"/>
          </a:xfrm>
          <a:prstGeom prst="rect">
            <a:avLst/>
          </a:prstGeom>
          <a:noFill/>
        </p:spPr>
      </p:pic>
      <p:pic>
        <p:nvPicPr>
          <p:cNvPr id="2052" name="Picture 4" descr="Bitbucke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6237312"/>
            <a:ext cx="304800" cy="304801"/>
          </a:xfrm>
          <a:prstGeom prst="rect">
            <a:avLst/>
          </a:prstGeom>
          <a:noFill/>
        </p:spPr>
      </p:pic>
      <p:pic>
        <p:nvPicPr>
          <p:cNvPr id="2054" name="Picture 6" descr="https://www.smartics.eu/confluence/download/attachments/23888298/email.png?version=3&amp;modificationDate=1432907636000&amp;api=v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6237312"/>
            <a:ext cx="304800" cy="304801"/>
          </a:xfrm>
          <a:prstGeom prst="rect">
            <a:avLst/>
          </a:prstGeom>
          <a:noFill/>
        </p:spPr>
      </p:pic>
      <p:pic>
        <p:nvPicPr>
          <p:cNvPr id="2056" name="Picture 8" descr="Atlassian Marketplac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6237312"/>
            <a:ext cx="304800" cy="304801"/>
          </a:xfrm>
          <a:prstGeom prst="rect">
            <a:avLst/>
          </a:prstGeom>
          <a:noFill/>
        </p:spPr>
      </p:pic>
      <p:pic>
        <p:nvPicPr>
          <p:cNvPr id="2058" name="Picture 10" descr="smartics Blo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6237312"/>
            <a:ext cx="304800" cy="304801"/>
          </a:xfrm>
          <a:prstGeom prst="rect">
            <a:avLst/>
          </a:prstGeom>
          <a:noFill/>
        </p:spPr>
      </p:pic>
      <p:pic>
        <p:nvPicPr>
          <p:cNvPr id="2" name="Picture 2" descr="GitHub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00192" y="6237312"/>
            <a:ext cx="304800" cy="304801"/>
          </a:xfrm>
          <a:prstGeom prst="rect">
            <a:avLst/>
          </a:prstGeom>
          <a:noFill/>
        </p:spPr>
      </p:pic>
      <p:sp>
        <p:nvSpPr>
          <p:cNvPr id="19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Summary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11560" y="692696"/>
            <a:ext cx="802816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Apply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Source Sans Pro" pitchFamily="34" charset="0"/>
              </a:rPr>
              <a:t>Software Development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Source Sans Pro" pitchFamily="34" charset="0"/>
              </a:rPr>
              <a:t>Principles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for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Source Sans Pro" pitchFamily="34" charset="0"/>
              </a:rPr>
              <a:t>team collaboration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in your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Source Sans Pro" pitchFamily="34" charset="0"/>
              </a:rPr>
              <a:t>Confluence</a:t>
            </a:r>
          </a:p>
        </p:txBody>
      </p:sp>
      <p:sp>
        <p:nvSpPr>
          <p:cNvPr id="21" name="Textfeld 20"/>
          <p:cNvSpPr txBox="1"/>
          <p:nvPr/>
        </p:nvSpPr>
        <p:spPr>
          <a:xfrm rot="20912739">
            <a:off x="471517" y="617581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ource Sans Pro" pitchFamily="34" charset="0"/>
              </a:rPr>
              <a:t>For Software Developers</a:t>
            </a:r>
            <a:endParaRPr lang="en-US" dirty="0">
              <a:solidFill>
                <a:schemeClr val="bg1"/>
              </a:solidFill>
              <a:latin typeface="Source Sans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 rot="10800000">
            <a:off x="0" y="59346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pic>
        <p:nvPicPr>
          <p:cNvPr id="15" name="Picture 2" descr="D:\Users\Robert\Desktop\repo\37820056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237312"/>
            <a:ext cx="1401762" cy="304800"/>
          </a:xfrm>
          <a:prstGeom prst="rect">
            <a:avLst/>
          </a:prstGeom>
          <a:noFill/>
        </p:spPr>
      </p:pic>
      <p:sp>
        <p:nvSpPr>
          <p:cNvPr id="16" name="Textfeld 15"/>
          <p:cNvSpPr txBox="1"/>
          <p:nvPr/>
        </p:nvSpPr>
        <p:spPr>
          <a:xfrm rot="20539596">
            <a:off x="421820" y="630583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smartics.de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 rot="20432054">
            <a:off x="1844948" y="6194382"/>
            <a:ext cx="182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info@smartics.de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 rot="20368502">
            <a:off x="3663388" y="629463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smartics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Twitt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6237312"/>
            <a:ext cx="304800" cy="304801"/>
          </a:xfrm>
          <a:prstGeom prst="rect">
            <a:avLst/>
          </a:prstGeom>
          <a:noFill/>
        </p:spPr>
      </p:pic>
      <p:pic>
        <p:nvPicPr>
          <p:cNvPr id="2052" name="Picture 4" descr="Bitbucke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6237312"/>
            <a:ext cx="304800" cy="304801"/>
          </a:xfrm>
          <a:prstGeom prst="rect">
            <a:avLst/>
          </a:prstGeom>
          <a:noFill/>
        </p:spPr>
      </p:pic>
      <p:pic>
        <p:nvPicPr>
          <p:cNvPr id="2054" name="Picture 6" descr="https://www.smartics.eu/confluence/download/attachments/23888298/email.png?version=3&amp;modificationDate=1432907636000&amp;api=v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6237312"/>
            <a:ext cx="304800" cy="304801"/>
          </a:xfrm>
          <a:prstGeom prst="rect">
            <a:avLst/>
          </a:prstGeom>
          <a:noFill/>
        </p:spPr>
      </p:pic>
      <p:pic>
        <p:nvPicPr>
          <p:cNvPr id="2056" name="Picture 8" descr="Atlassian Marketplac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6237312"/>
            <a:ext cx="304800" cy="304801"/>
          </a:xfrm>
          <a:prstGeom prst="rect">
            <a:avLst/>
          </a:prstGeom>
          <a:noFill/>
        </p:spPr>
      </p:pic>
      <p:pic>
        <p:nvPicPr>
          <p:cNvPr id="2058" name="Picture 10" descr="smartics Blo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6237312"/>
            <a:ext cx="304800" cy="304801"/>
          </a:xfrm>
          <a:prstGeom prst="rect">
            <a:avLst/>
          </a:prstGeom>
          <a:noFill/>
        </p:spPr>
      </p:pic>
      <p:pic>
        <p:nvPicPr>
          <p:cNvPr id="2" name="Picture 2" descr="GitHub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00192" y="6237312"/>
            <a:ext cx="304800" cy="304801"/>
          </a:xfrm>
          <a:prstGeom prst="rect">
            <a:avLst/>
          </a:prstGeom>
          <a:noFill/>
        </p:spPr>
      </p:pic>
      <p:sp>
        <p:nvSpPr>
          <p:cNvPr id="19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Summary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11560" y="548680"/>
            <a:ext cx="802816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Apply</a:t>
            </a:r>
          </a:p>
          <a:p>
            <a:pPr algn="ctr"/>
            <a:r>
              <a:rPr lang="en-US" sz="6000" b="1" strike="sngStrik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ource Sans Pro" pitchFamily="34" charset="0"/>
              </a:rPr>
              <a:t>Software Development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Source Sans Pro" pitchFamily="34" charset="0"/>
              </a:rPr>
              <a:t>Principles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for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Source Sans Pro" pitchFamily="34" charset="0"/>
              </a:rPr>
              <a:t>team collaboration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in your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Source Sans Pro" pitchFamily="34" charset="0"/>
              </a:rPr>
              <a:t>Confluence</a:t>
            </a:r>
          </a:p>
        </p:txBody>
      </p:sp>
      <p:sp>
        <p:nvSpPr>
          <p:cNvPr id="21" name="Textfeld 20"/>
          <p:cNvSpPr txBox="1"/>
          <p:nvPr/>
        </p:nvSpPr>
        <p:spPr>
          <a:xfrm rot="20912739">
            <a:off x="823378" y="617581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ource Sans Pro" pitchFamily="34" charset="0"/>
              </a:rPr>
              <a:t>For Everyone!!!!!!</a:t>
            </a:r>
            <a:endParaRPr lang="en-US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504" y="1988840"/>
            <a:ext cx="1403648" cy="149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21"/>
          <p:cNvSpPr txBox="1"/>
          <p:nvPr/>
        </p:nvSpPr>
        <p:spPr>
          <a:xfrm>
            <a:off x="5637912" y="2996952"/>
            <a:ext cx="3506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Source Sans Pro" pitchFamily="34" charset="0"/>
              </a:rPr>
              <a:t>https://www.smartics.de/go/agiledoc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764704"/>
            <a:ext cx="6552728" cy="555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My first Wiki Experience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5398760" cy="267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Users\Robert\Desktop\image2016-10-6 9-34-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908720"/>
            <a:ext cx="2329388" cy="571239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1988840"/>
            <a:ext cx="4723804" cy="358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 rot="16200000">
            <a:off x="-813035" y="4737885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ource Sans Pro" pitchFamily="34" charset="0"/>
              </a:rPr>
              <a:t>In the year 2012 ...</a:t>
            </a:r>
          </a:p>
        </p:txBody>
      </p:sp>
      <p:sp>
        <p:nvSpPr>
          <p:cNvPr id="12" name="Pfeil nach links 11"/>
          <p:cNvSpPr/>
          <p:nvPr/>
        </p:nvSpPr>
        <p:spPr>
          <a:xfrm rot="20077113">
            <a:off x="7148926" y="4551407"/>
            <a:ext cx="978408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12"/>
          <p:cNvSpPr/>
          <p:nvPr/>
        </p:nvSpPr>
        <p:spPr>
          <a:xfrm rot="20077113">
            <a:off x="7364950" y="5631528"/>
            <a:ext cx="978408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13"/>
          <p:cNvSpPr/>
          <p:nvPr/>
        </p:nvSpPr>
        <p:spPr>
          <a:xfrm rot="20077113">
            <a:off x="740213" y="1167032"/>
            <a:ext cx="978408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15"/>
          <p:cNvSpPr/>
          <p:nvPr/>
        </p:nvSpPr>
        <p:spPr>
          <a:xfrm rot="20077113">
            <a:off x="4412622" y="2103137"/>
            <a:ext cx="978408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16"/>
          <p:cNvSpPr/>
          <p:nvPr/>
        </p:nvSpPr>
        <p:spPr>
          <a:xfrm rot="20077113">
            <a:off x="2756438" y="1527072"/>
            <a:ext cx="978408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links 17"/>
          <p:cNvSpPr/>
          <p:nvPr/>
        </p:nvSpPr>
        <p:spPr>
          <a:xfrm rot="20077113">
            <a:off x="3044472" y="4623415"/>
            <a:ext cx="978408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1" animBg="1"/>
      <p:bldP spid="14" grpId="2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Robert\Desktop\teaser-sour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3528392" cy="3506545"/>
          </a:xfrm>
          <a:prstGeom prst="rect">
            <a:avLst/>
          </a:prstGeom>
          <a:noFill/>
        </p:spPr>
      </p:pic>
      <p:pic>
        <p:nvPicPr>
          <p:cNvPr id="10" name="Picture 3" descr="D:\Users\Robert\Desktop\teaser2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76872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Source Sans Pro Semibold" pitchFamily="34" charset="0"/>
              </a:rPr>
              <a:t>Organizing Information</a:t>
            </a:r>
            <a:endParaRPr lang="en-US" sz="6000" dirty="0">
              <a:solidFill>
                <a:schemeClr val="bg1"/>
              </a:solidFill>
              <a:latin typeface="Source Sans Pro Semibold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10800000">
            <a:off x="0" y="59346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8" name="Textfeld 7"/>
          <p:cNvSpPr txBox="1"/>
          <p:nvPr/>
        </p:nvSpPr>
        <p:spPr>
          <a:xfrm rot="20912739">
            <a:off x="4161908" y="3783515"/>
            <a:ext cx="287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ource Sans Pro" pitchFamily="34" charset="0"/>
              </a:rPr>
              <a:t>Who else has this problem?</a:t>
            </a:r>
            <a:endParaRPr lang="en-US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pic>
        <p:nvPicPr>
          <p:cNvPr id="5" name="Picture 2" descr="D:\Users\Robert\Desktop\repo\37820056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237312"/>
            <a:ext cx="1401762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9807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ource Sans Pro" pitchFamily="34" charset="0"/>
              </a:rPr>
              <a:t>Software Development</a:t>
            </a:r>
          </a:p>
        </p:txBody>
      </p:sp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 Semibold" pitchFamily="34" charset="0"/>
                <a:ea typeface="+mj-ea"/>
                <a:cs typeface="+mj-cs"/>
              </a:rPr>
              <a:t>Organizing Information</a:t>
            </a:r>
            <a:endParaRPr kumimoji="0" lang="en-US" sz="22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1403648" y="198884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984"/>
                <a:gridCol w="288032"/>
                <a:gridCol w="290398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/>
                        <a:t>Documentation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Software Development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Word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Statement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Sentence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-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Method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Paragraph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Class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Section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-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Assembly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Chapter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-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Component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Book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-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Application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Documentation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-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Solution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/>
                        <a:t>Library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-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Society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1763688" y="5445224"/>
            <a:ext cx="4433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Abstraction Layers for Software Development</a:t>
            </a:r>
            <a:br>
              <a:rPr lang="en-US" dirty="0" smtClean="0"/>
            </a:br>
            <a:r>
              <a:rPr lang="en-US" dirty="0" smtClean="0"/>
              <a:t>as proposed by Ralf </a:t>
            </a:r>
            <a:r>
              <a:rPr lang="en-US" dirty="0" err="1" smtClean="0"/>
              <a:t>Westphal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364088" y="6381328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Source Sans Pro" pitchFamily="34" charset="0"/>
              </a:rPr>
              <a:t>Source: http://ralfw.de</a:t>
            </a:r>
          </a:p>
        </p:txBody>
      </p:sp>
      <p:pic>
        <p:nvPicPr>
          <p:cNvPr id="2052" name="Picture 4" descr="http://ralfw.de/wp-content/uploads/2014/11/westphal-150x1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013176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Source Sans Pro Semibold" pitchFamily="34" charset="0"/>
              </a:rPr>
              <a:t>Principles and Practices</a:t>
            </a:r>
            <a:endParaRPr lang="en-US" sz="6000" dirty="0">
              <a:solidFill>
                <a:schemeClr val="bg1"/>
              </a:solidFill>
              <a:latin typeface="Source Sans Pro Semibold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10800000">
            <a:off x="0" y="59346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8" name="Textfeld 7"/>
          <p:cNvSpPr txBox="1"/>
          <p:nvPr/>
        </p:nvSpPr>
        <p:spPr>
          <a:xfrm rot="20912739">
            <a:off x="3691430" y="3645016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ource Sans Pro" pitchFamily="34" charset="0"/>
              </a:rPr>
              <a:t>For Documentation</a:t>
            </a:r>
          </a:p>
          <a:p>
            <a:r>
              <a:rPr lang="en-US" dirty="0" smtClean="0">
                <a:solidFill>
                  <a:schemeClr val="bg1"/>
                </a:solidFill>
                <a:latin typeface="Source Sans Pro" pitchFamily="34" charset="0"/>
              </a:rPr>
              <a:t>     - based on Software Development </a:t>
            </a:r>
            <a:endParaRPr lang="en-US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pic>
        <p:nvPicPr>
          <p:cNvPr id="5" name="Picture 2" descr="D:\Users\Robert\Desktop\repo\37820056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237312"/>
            <a:ext cx="1401762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3491880" y="-171400"/>
            <a:ext cx="56521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Source Sans Pro Semibold" pitchFamily="34" charset="0"/>
              </a:rPr>
              <a:t>Documentation Principles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Semibold" pitchFamily="34" charset="0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1560" y="980728"/>
            <a:ext cx="4115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Open/Closed Principle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9552" y="3429000"/>
            <a:ext cx="5059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Don't Repeat Yourself (DRY)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87824" y="6021288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Keep it Simple, Stupid (KISS)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403648" y="1772816"/>
            <a:ext cx="5763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Principle of Least Astonishment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771800" y="3933056"/>
            <a:ext cx="5521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Single Responsibility Principle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5157192"/>
            <a:ext cx="5755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You </a:t>
            </a:r>
            <a:r>
              <a:rPr lang="en-US" sz="3200" dirty="0" err="1" smtClean="0">
                <a:solidFill>
                  <a:schemeClr val="bg1"/>
                </a:solidFill>
                <a:latin typeface="Source Sans Pro" pitchFamily="34" charset="0"/>
              </a:rPr>
              <a:t>Ain't</a:t>
            </a:r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ource Sans Pro" pitchFamily="34" charset="0"/>
              </a:rPr>
              <a:t>Gonna</a:t>
            </a:r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 Need It (YAGNI)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411760" y="2564904"/>
            <a:ext cx="5742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Living Documentation Principle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987824" y="1340768"/>
            <a:ext cx="5347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Self Documentation Principle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83568" y="2996952"/>
            <a:ext cx="4299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Separation of Concerns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51520" y="5661248"/>
            <a:ext cx="5538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Stable Dependencies Principle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51520" y="4365104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Scaling Principle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123728" y="4725144"/>
            <a:ext cx="5596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Long-term Relevance Principle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7504" y="2204864"/>
            <a:ext cx="5812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Direct Communication Principle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95936" y="4365104"/>
            <a:ext cx="3823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Principle of Iteration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64412" y="3068960"/>
            <a:ext cx="3730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ource Sans Pro" pitchFamily="34" charset="0"/>
              </a:rPr>
              <a:t>Teamwork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3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867</Words>
  <Application>Microsoft Office PowerPoint</Application>
  <PresentationFormat>Bildschirmpräsentation (4:3)</PresentationFormat>
  <Paragraphs>322</Paragraphs>
  <Slides>33</Slides>
  <Notes>33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8" baseType="lpstr">
      <vt:lpstr>Calibri</vt:lpstr>
      <vt:lpstr>Source Sans Pro</vt:lpstr>
      <vt:lpstr>Arial</vt:lpstr>
      <vt:lpstr>Source Sans Pro Semibold</vt:lpstr>
      <vt:lpstr>Larissa-Design</vt:lpstr>
      <vt:lpstr>Principles</vt:lpstr>
      <vt:lpstr>PowerPoint-Präsentation</vt:lpstr>
      <vt:lpstr>My first Wiki Experience</vt:lpstr>
      <vt:lpstr>PowerPoint-Präsentation</vt:lpstr>
      <vt:lpstr>PowerPoint-Präsentation</vt:lpstr>
      <vt:lpstr>Organizing Information</vt:lpstr>
      <vt:lpstr>PowerPoint-Präsentation</vt:lpstr>
      <vt:lpstr>Principles and Practices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Lessons learned</vt:lpstr>
      <vt:lpstr>PowerPoint-Präsentation</vt:lpstr>
      <vt:lpstr>Summary</vt:lpstr>
      <vt:lpstr>PowerPoint-Präsentation</vt:lpstr>
      <vt:lpstr>PowerPoint-Präsentation</vt:lpstr>
      <vt:lpstr>PowerPoint-Präsentation</vt:lpstr>
    </vt:vector>
  </TitlesOfParts>
  <Company>Kronseder &amp; Reiner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Robert Reiner</dc:creator>
  <cp:lastModifiedBy>Anton Kronseder</cp:lastModifiedBy>
  <cp:revision>487</cp:revision>
  <dcterms:created xsi:type="dcterms:W3CDTF">2015-11-19T20:17:54Z</dcterms:created>
  <dcterms:modified xsi:type="dcterms:W3CDTF">2017-05-16T14:06:53Z</dcterms:modified>
</cp:coreProperties>
</file>